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 showSpecialPlsOnTitleSld="0" removePersonalInfoOnSave="1">
  <p:sldMasterIdLst>
    <p:sldMasterId id="2147483648" r:id="rId1"/>
  </p:sldMasterIdLst>
  <p:notesMasterIdLst>
    <p:notesMasterId r:id="rId4"/>
  </p:notesMasterIdLst>
  <p:sldIdLst>
    <p:sldId id="256" r:id="rId3"/>
    <p:sldId id="641" r:id="rId5"/>
    <p:sldId id="737" r:id="rId6"/>
    <p:sldId id="687" r:id="rId7"/>
    <p:sldId id="711" r:id="rId8"/>
    <p:sldId id="689" r:id="rId9"/>
    <p:sldId id="738" r:id="rId10"/>
    <p:sldId id="739" r:id="rId11"/>
    <p:sldId id="740" r:id="rId12"/>
    <p:sldId id="753" r:id="rId13"/>
    <p:sldId id="741" r:id="rId14"/>
    <p:sldId id="742" r:id="rId15"/>
    <p:sldId id="725" r:id="rId16"/>
    <p:sldId id="704" r:id="rId17"/>
    <p:sldId id="743" r:id="rId18"/>
    <p:sldId id="723" r:id="rId19"/>
    <p:sldId id="707" r:id="rId20"/>
    <p:sldId id="415" r:id="rId21"/>
  </p:sldIdLst>
  <p:sldSz cx="9144000" cy="6858000" type="screen4x3"/>
  <p:notesSz cx="7099300" cy="10234295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66CC"/>
    <a:srgbClr val="3366FF"/>
    <a:srgbClr val="336699"/>
    <a:srgbClr val="01395F"/>
    <a:srgbClr val="013D65"/>
    <a:srgbClr val="003366"/>
    <a:srgbClr val="FF66FF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4" autoAdjust="0"/>
    <p:restoredTop sz="92096" autoAdjust="0"/>
  </p:normalViewPr>
  <p:slideViewPr>
    <p:cSldViewPr>
      <p:cViewPr>
        <p:scale>
          <a:sx n="85" d="100"/>
          <a:sy n="85" d="100"/>
        </p:scale>
        <p:origin x="-1478" y="125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1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137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070" tIns="47535" rIns="95070" bIns="47535" numCol="1" anchor="t" anchorCtr="0" compatLnSpc="1"/>
          <a:lstStyle>
            <a:lvl1pPr algn="l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506" y="1"/>
            <a:ext cx="3077137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070" tIns="47535" rIns="95070" bIns="47535" numCol="1" anchor="t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2265"/>
            <a:ext cx="5680103" cy="46055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070" tIns="47535" rIns="95070" bIns="47535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238"/>
            <a:ext cx="3077137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070" tIns="47535" rIns="95070" bIns="47535" numCol="1" anchor="b" anchorCtr="0" compatLnSpc="1"/>
          <a:lstStyle>
            <a:lvl1pPr algn="l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506" y="9721238"/>
            <a:ext cx="3077137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070" tIns="47535" rIns="95070" bIns="47535" numCol="1" anchor="b" anchorCtr="0" compatLnSpc="1"/>
          <a:lstStyle>
            <a:lvl1pPr algn="r">
              <a:defRPr sz="1200" smtClean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CE97544E-26AA-4FDB-B9EA-96855DDCFD2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93DCD4-82AB-4372-A593-48B87D6CF864}" type="slidenum">
              <a:rPr lang="en-US" altLang="zh-CN"/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7544E-26AA-4FDB-B9EA-96855DDCFD2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城镇化是现代化的核心内容，一方面可以有效解决 “三农”问题，另一方面也能推动区域协调发展，而且还是扩大内需和促进产业升级的重要抓手。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但是，由于过去的传统的城镇化“重城轻乡”、“重工轻农”，城乡分割严重，农村的萧条与大城市病并存，过度消耗资源过破坏环境，不注重可持续发展。所以党和政府提出了开展“新型城镇化”建设。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各位领导都是这方面的专家，关于什么是新型城镇化，我就不在介绍了。 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9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/>
          </a:p>
        </p:txBody>
      </p:sp>
      <p:pic>
        <p:nvPicPr>
          <p:cNvPr id="7" name="Picture 10" descr="tow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NJU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84913"/>
            <a:ext cx="129381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195513" y="6202363"/>
            <a:ext cx="5113337" cy="5397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75B089-16FC-48FD-A8B9-1D835B9DB73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B5FDE-5CE1-428A-AE3E-70CA604FF2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E9330-7418-4705-B2B0-9DA29E4A48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796136" y="6284913"/>
            <a:ext cx="2662064" cy="4572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窦文科</a:t>
            </a:r>
            <a:r>
              <a:rPr lang="en-US" altLang="zh-CN" dirty="0" smtClean="0"/>
              <a:t>-</a:t>
            </a:r>
            <a:r>
              <a:rPr lang="zh-CN" altLang="en-US" dirty="0" smtClean="0"/>
              <a:t>硕士毕业论文答辩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57872-FD03-403A-BCF8-30E27AD903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C31F1-383A-4F54-B12D-8235E49140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9F97A-E483-4113-A3ED-777F61C298D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44FE3-CE85-4D11-BD54-726C222D17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08B87-6F71-4EC0-9E58-9192D30FE1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A70A3-92BA-4702-9998-1587FCC032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202363"/>
            <a:ext cx="5257800" cy="539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窦文科</a:t>
            </a:r>
            <a:r>
              <a:rPr lang="en-US" altLang="zh-CN" smtClean="0"/>
              <a:t>-</a:t>
            </a:r>
            <a:r>
              <a:rPr lang="zh-CN" altLang="en-US" smtClean="0"/>
              <a:t>硕士毕业论文答辩</a:t>
            </a:r>
            <a:endParaRPr lang="en-US" altLang="zh-CN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F1EF9-F82E-4ED8-A47D-44E203F7A7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pic>
        <p:nvPicPr>
          <p:cNvPr id="1030" name="Picture 6" descr="tower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8144" y="6284913"/>
            <a:ext cx="2590056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600" smtClean="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窦文科</a:t>
            </a:r>
            <a:r>
              <a:rPr lang="en-US" altLang="zh-CN" dirty="0" smtClean="0"/>
              <a:t>-</a:t>
            </a:r>
            <a:r>
              <a:rPr lang="zh-CN" altLang="en-US" dirty="0" smtClean="0"/>
              <a:t>硕士毕业论文答辩</a:t>
            </a:r>
            <a:endParaRPr lang="en-US" altLang="zh-CN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校徽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6388" y="261938"/>
            <a:ext cx="665162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4005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4130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480" indent="-38608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96108"/>
            <a:ext cx="7632700" cy="1104900"/>
          </a:xfrm>
        </p:spPr>
        <p:txBody>
          <a:bodyPr/>
          <a:lstStyle/>
          <a:p>
            <a:pPr eaLnBrk="1" hangingPunct="1"/>
            <a:r>
              <a:rPr lang="en-US" altLang="zh-CN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Maximum Classifier Discrepancy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for Unsupervised Domain Adapation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7784" y="4149080"/>
            <a:ext cx="3384302" cy="936104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 ：孙浩然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83768" y="5439217"/>
            <a:ext cx="4176464" cy="792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0" indent="-4400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94130" indent="-403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81480" indent="-3860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7010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27300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84500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41700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98900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南京大学计算机科学与技术系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9925" y="1746885"/>
            <a:ext cx="721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Maximize discrepancy between two classifiers' outputs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箭头连接符 2"/>
          <p:cNvCxnSpPr>
            <a:stCxn id="2" idx="2"/>
            <a:endCxn id="3076" idx="0"/>
          </p:cNvCxnSpPr>
          <p:nvPr/>
        </p:nvCxnSpPr>
        <p:spPr>
          <a:xfrm flipH="1">
            <a:off x="4572000" y="2115185"/>
            <a:ext cx="973455" cy="28067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截屏2020-12-01 下午6.40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1247775"/>
            <a:ext cx="6972300" cy="5261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Theoretical Insight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5" name="图片 4" descr="截屏2020-11-30 下午4.42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155" y="2000250"/>
            <a:ext cx="6541135" cy="2273300"/>
          </a:xfrm>
          <a:prstGeom prst="rect">
            <a:avLst/>
          </a:prstGeom>
        </p:spPr>
      </p:pic>
      <p:pic>
        <p:nvPicPr>
          <p:cNvPr id="6" name="图片 5" descr="截屏2020-11-30 下午4.43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4273550"/>
            <a:ext cx="6934835" cy="19558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851910" y="4796790"/>
            <a:ext cx="1944370" cy="4318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8840" y="4373880"/>
            <a:ext cx="108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 very low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肘形连接符 9"/>
          <p:cNvCxnSpPr>
            <a:stCxn id="9" idx="3"/>
            <a:endCxn id="8" idx="0"/>
          </p:cNvCxnSpPr>
          <p:nvPr/>
        </p:nvCxnSpPr>
        <p:spPr>
          <a:xfrm>
            <a:off x="4502785" y="4558030"/>
            <a:ext cx="321310" cy="23876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Theoretical Insight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0-11-30 下午4.5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0" y="2000250"/>
            <a:ext cx="5321300" cy="647700"/>
          </a:xfrm>
          <a:prstGeom prst="rect">
            <a:avLst/>
          </a:prstGeom>
        </p:spPr>
      </p:pic>
      <p:pic>
        <p:nvPicPr>
          <p:cNvPr id="4" name="图片 3" descr="截屏2020-11-30 下午4.57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647950"/>
            <a:ext cx="5600700" cy="533400"/>
          </a:xfrm>
          <a:prstGeom prst="rect">
            <a:avLst/>
          </a:prstGeom>
        </p:spPr>
      </p:pic>
      <p:pic>
        <p:nvPicPr>
          <p:cNvPr id="7" name="图片 6" descr="截屏2020-11-30 下午1.06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3181350"/>
            <a:ext cx="831913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069965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Experiments on Toy Datasets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Experiments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截屏2020-11-30 下午5.06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1736090"/>
            <a:ext cx="8834120" cy="2781300"/>
          </a:xfrm>
          <a:prstGeom prst="rect">
            <a:avLst/>
          </a:prstGeom>
        </p:spPr>
      </p:pic>
      <p:sp>
        <p:nvSpPr>
          <p:cNvPr id="3" name="Rectangle 70"/>
          <p:cNvSpPr>
            <a:spLocks noChangeArrowheads="1"/>
          </p:cNvSpPr>
          <p:nvPr/>
        </p:nvSpPr>
        <p:spPr bwMode="auto">
          <a:xfrm>
            <a:off x="838200" y="4636135"/>
            <a:ext cx="77597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endParaRPr lang="en-US" altLang="zh-CN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1-30 下午5.11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4726940"/>
            <a:ext cx="8700135" cy="150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069965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Experiments on Classification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截屏2020-11-30 下午5.25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0" y="1981200"/>
            <a:ext cx="6299835" cy="4381500"/>
          </a:xfrm>
          <a:prstGeom prst="rect">
            <a:avLst/>
          </a:prstGeom>
        </p:spPr>
      </p:pic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Experiments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069965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Experiments on Classification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截屏2020-11-30 下午6.52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340" y="1770380"/>
            <a:ext cx="6497320" cy="2590165"/>
          </a:xfrm>
          <a:prstGeom prst="rect">
            <a:avLst/>
          </a:prstGeom>
        </p:spPr>
      </p:pic>
      <p:pic>
        <p:nvPicPr>
          <p:cNvPr id="5" name="图片 4" descr="截屏2020-11-30 下午6.53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4360545"/>
            <a:ext cx="3759200" cy="2126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1610" y="5038090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SYNSIG to GTSRB</a:t>
            </a:r>
            <a:endParaRPr lang="en-US" altLang="zh-CN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Experiments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069965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Experiments on Segmentation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1-30 下午7.12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255" y="1715135"/>
            <a:ext cx="5316855" cy="3053715"/>
          </a:xfrm>
          <a:prstGeom prst="rect">
            <a:avLst/>
          </a:prstGeom>
        </p:spPr>
      </p:pic>
      <p:pic>
        <p:nvPicPr>
          <p:cNvPr id="6" name="图片 5" descr="截屏2020-11-30 下午7.14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4707890"/>
            <a:ext cx="8289925" cy="1912620"/>
          </a:xfrm>
          <a:prstGeom prst="rect">
            <a:avLst/>
          </a:prstGeom>
        </p:spPr>
      </p:pic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Experiments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069965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评价：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Conclusion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28040" y="1837055"/>
            <a:ext cx="77597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●utilizes task-specific classifiers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 discriminators that try to detect target samples that are far from the support of the source 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align distributions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●可以加入梯度反转层，一步更新参数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●简单有效，充满美感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●与域适应理论很好地契合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3688" y="2708920"/>
            <a:ext cx="5616624" cy="20162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800" dirty="0" smtClean="0"/>
              <a:t>	</a:t>
            </a: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Previous Method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318" y="472279"/>
            <a:ext cx="215265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Motivation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692150" y="1936115"/>
            <a:ext cx="77597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latinLnBrk="0" hangingPunct="1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lt"/>
              </a:rPr>
              <a:t>●</a:t>
            </a:r>
            <a:r>
              <a:rPr lang="en-US" altLang="zh-CN" sz="1800" b="1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lt"/>
              </a:rPr>
              <a:t>discriminator&amp;feature generator</a:t>
            </a:r>
            <a:r>
              <a:rPr lang="zh-CN" altLang="en-US" sz="1800" b="1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lt"/>
              </a:rPr>
              <a:t> </a:t>
            </a:r>
            <a:endParaRPr lang="en-US" altLang="zh-CN" sz="1800" b="1" dirty="0">
              <a:solidFill>
                <a:srgbClr val="000000"/>
              </a:solidFill>
              <a:latin typeface="+mn-lt"/>
              <a:cs typeface="+mn-lt"/>
            </a:endParaRPr>
          </a:p>
          <a:p>
            <a:pPr indent="0" algn="l" eaLnBrk="1" latinLnBrk="0" hangingPunct="1">
              <a:lnSpc>
                <a:spcPct val="150000"/>
              </a:lnSpc>
              <a:buNone/>
            </a:pPr>
            <a:r>
              <a:rPr lang="zh-CN" altLang="en-US" sz="1800" b="1">
                <a:latin typeface="+mn-lt"/>
                <a:ea typeface="微软雅黑" charset="0"/>
                <a:cs typeface="+mn-lt"/>
                <a:sym typeface="+mn-ea"/>
              </a:rPr>
              <a:t>●生成器拉近两域分布，共享一个分类器</a:t>
            </a:r>
            <a:endParaRPr lang="zh-CN" altLang="en-US" sz="1800" b="1">
              <a:latin typeface="+mn-lt"/>
              <a:ea typeface="微软雅黑" charset="0"/>
              <a:cs typeface="+mn-lt"/>
              <a:sym typeface="+mn-ea"/>
            </a:endParaRPr>
          </a:p>
        </p:txBody>
      </p:sp>
      <p:pic>
        <p:nvPicPr>
          <p:cNvPr id="7" name="图片 6" descr="截屏2020-11-30 上午10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2858135"/>
            <a:ext cx="7734935" cy="337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Problems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318" y="472279"/>
            <a:ext cx="215265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Motivation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692150" y="1936115"/>
            <a:ext cx="77597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latinLnBrk="0" hangingPunct="1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lt"/>
              </a:rPr>
              <a:t>●没有考虑任务特异性的决策边界 </a:t>
            </a:r>
            <a:endParaRPr lang="en-US" altLang="zh-CN" sz="1800" b="1" dirty="0">
              <a:solidFill>
                <a:srgbClr val="000000"/>
              </a:solidFill>
              <a:latin typeface="+mn-lt"/>
              <a:cs typeface="+mn-lt"/>
            </a:endParaRPr>
          </a:p>
          <a:p>
            <a:pPr indent="0" algn="l" eaLnBrk="1" latinLnBrk="0" hangingPunct="1">
              <a:lnSpc>
                <a:spcPct val="150000"/>
              </a:lnSpc>
              <a:buNone/>
            </a:pPr>
            <a:r>
              <a:rPr lang="zh-CN" altLang="en-US" sz="1800" b="1">
                <a:latin typeface="+mn-lt"/>
                <a:ea typeface="微软雅黑" charset="0"/>
                <a:cs typeface="+mn-lt"/>
                <a:sym typeface="+mn-ea"/>
              </a:rPr>
              <a:t>●不同域的特征分布不能完全对齐</a:t>
            </a:r>
            <a:endParaRPr lang="zh-CN" altLang="en-US" sz="1800" b="1">
              <a:latin typeface="+mn-lt"/>
              <a:ea typeface="微软雅黑" charset="0"/>
              <a:cs typeface="+mn-lt"/>
              <a:sym typeface="+mn-ea"/>
            </a:endParaRPr>
          </a:p>
        </p:txBody>
      </p:sp>
      <p:pic>
        <p:nvPicPr>
          <p:cNvPr id="6" name="图片 5" descr="截屏2020-11-30 上午10.34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858135"/>
            <a:ext cx="7315835" cy="302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研究贡献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Contributions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2000250"/>
            <a:ext cx="775970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novel adversarial training method that tries to align the distribution of a target domain by considering task-specific decision boundaries.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valuated on various tasks: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digit classification, object classification, and semantic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segmentation.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705" y="1056005"/>
            <a:ext cx="6523990" cy="9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Overall Idea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detect target samples far from the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 idea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Discrepancy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Disagreement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classifiers on the prediction for target samples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●拟合残差比拟合恒等映射容易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●学习输出结果与输入的差值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截屏2020-11-30 下午1.06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3300095"/>
            <a:ext cx="831913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 Discrepancy Loss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●The choice for L1-distance is 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the Theorem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Experimentally found that L2-distance does not work well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截屏2020-11-30 下午2.39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315" y="3290570"/>
            <a:ext cx="5411470" cy="98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 both classifiers and generator to classify the source samples correctly</a:t>
            </a:r>
            <a:endParaRPr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rain the networks to minimize softmax cross entropy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Training step A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5" name="图片 4" descr="截屏2020-11-30 下午2.4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10" y="3457575"/>
            <a:ext cx="4640580" cy="675640"/>
          </a:xfrm>
          <a:prstGeom prst="rect">
            <a:avLst/>
          </a:prstGeom>
        </p:spPr>
      </p:pic>
      <p:pic>
        <p:nvPicPr>
          <p:cNvPr id="6" name="图片 5" descr="截屏2020-11-30 下午2.53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133215"/>
            <a:ext cx="6299835" cy="115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 the classifiers (F1, F2) as a discriminator for a fixed generator (G)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Training step B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0-11-30 下午3.10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2995930"/>
            <a:ext cx="5981700" cy="2590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44390" y="571500"/>
            <a:ext cx="1151890" cy="36004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 descr="截屏2020-11-30 下午3.16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72440"/>
            <a:ext cx="6261735" cy="13970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4644390" y="571500"/>
            <a:ext cx="1151890" cy="360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18840" y="203835"/>
            <a:ext cx="154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源域分类</a:t>
            </a:r>
            <a:r>
              <a:rPr lang="en-US" altLang="zh-CN">
                <a:solidFill>
                  <a:srgbClr val="FF0000"/>
                </a:solidFill>
              </a:rPr>
              <a:t>loss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3" name="肘形连接符 12"/>
          <p:cNvCxnSpPr>
            <a:endCxn id="10" idx="0"/>
          </p:cNvCxnSpPr>
          <p:nvPr/>
        </p:nvCxnSpPr>
        <p:spPr>
          <a:xfrm>
            <a:off x="4860290" y="404495"/>
            <a:ext cx="360045" cy="16700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8"/>
          <p:cNvSpPr txBox="1">
            <a:spLocks noChangeArrowheads="1"/>
          </p:cNvSpPr>
          <p:nvPr/>
        </p:nvSpPr>
        <p:spPr bwMode="auto">
          <a:xfrm>
            <a:off x="1152525" y="472440"/>
            <a:ext cx="23583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latin typeface="黑体" panose="02010609060101010101" charset="-122"/>
                <a:ea typeface="微软雅黑" panose="020B0503020204020204" pitchFamily="34" charset="-122"/>
              </a:rPr>
              <a:t>Method</a:t>
            </a:r>
            <a:endParaRPr lang="en-US" altLang="zh-CN" sz="2400" b="1" dirty="0">
              <a:latin typeface="黑体" panose="02010609060101010101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38200" y="1981200"/>
            <a:ext cx="7759700" cy="42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 the generator to minimize the discrepancy </a:t>
            </a:r>
            <a:r>
              <a:rPr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fixed classifiers</a:t>
            </a:r>
            <a:endParaRPr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●the order of the three steps is not important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79512" y="1055742"/>
            <a:ext cx="3706812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ea typeface="微软雅黑" panose="020B0503020204020204" pitchFamily="34" charset="-122"/>
              </a:rPr>
              <a:t>Training step C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0-11-30 下午3.19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0" y="2995930"/>
            <a:ext cx="5664200" cy="2489200"/>
          </a:xfrm>
          <a:prstGeom prst="rect">
            <a:avLst/>
          </a:prstGeom>
        </p:spPr>
      </p:pic>
      <p:pic>
        <p:nvPicPr>
          <p:cNvPr id="7" name="图片 6" descr="截屏2020-11-30 下午3.20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45" y="1397000"/>
            <a:ext cx="4241800" cy="58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中文ppt">
      <a:majorFont>
        <a:latin typeface="Times New Roman"/>
        <a:ea typeface="华文行楷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1701</Words>
  <Application>WPS 演示</Application>
  <PresentationFormat>全屏显示(4:3)</PresentationFormat>
  <Paragraphs>148</Paragraphs>
  <Slides>18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Times New Roman</vt:lpstr>
      <vt:lpstr>宋体</vt:lpstr>
      <vt:lpstr>汉仪书宋二KW</vt:lpstr>
      <vt:lpstr>微软雅黑</vt:lpstr>
      <vt:lpstr>汉仪旗黑</vt:lpstr>
      <vt:lpstr>楷体</vt:lpstr>
      <vt:lpstr>黑体</vt:lpstr>
      <vt:lpstr>微软雅黑</vt:lpstr>
      <vt:lpstr>Calibri</vt:lpstr>
      <vt:lpstr>Helvetica Neue</vt:lpstr>
      <vt:lpstr>汉仪中黑KW</vt:lpstr>
      <vt:lpstr>汉仪楷体KW</vt:lpstr>
      <vt:lpstr>宋体</vt:lpstr>
      <vt:lpstr>Arial Unicode MS</vt:lpstr>
      <vt:lpstr>Axis</vt:lpstr>
      <vt:lpstr>Maximum Classifier Discrepancy for Unsupervised Domain Adapation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enchanted</cp:lastModifiedBy>
  <cp:revision>15</cp:revision>
  <dcterms:created xsi:type="dcterms:W3CDTF">2020-12-02T02:59:55Z</dcterms:created>
  <dcterms:modified xsi:type="dcterms:W3CDTF">2020-12-02T02:59:55Z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</Properties>
</file>